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3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0" r:id="rId3"/>
    <p:sldId id="351" r:id="rId4"/>
    <p:sldId id="366" r:id="rId5"/>
    <p:sldId id="367" r:id="rId6"/>
    <p:sldId id="368" r:id="rId7"/>
    <p:sldId id="369" r:id="rId8"/>
    <p:sldId id="371" r:id="rId9"/>
    <p:sldId id="372" r:id="rId10"/>
    <p:sldId id="389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2" r:id="rId19"/>
    <p:sldId id="383" r:id="rId20"/>
    <p:sldId id="384" r:id="rId21"/>
    <p:sldId id="385" r:id="rId22"/>
    <p:sldId id="386" r:id="rId23"/>
    <p:sldId id="387" r:id="rId24"/>
    <p:sldId id="388" r:id="rId25"/>
  </p:sldIdLst>
  <p:sldSz cx="12192000" cy="6858000"/>
  <p:notesSz cx="7010400" cy="92964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72A"/>
    <a:srgbClr val="DD0548"/>
    <a:srgbClr val="873230"/>
    <a:srgbClr val="8D3736"/>
    <a:srgbClr val="F6DBBC"/>
    <a:srgbClr val="8B261A"/>
    <a:srgbClr val="FAEAD9"/>
    <a:srgbClr val="DA0547"/>
    <a:srgbClr val="863430"/>
    <a:srgbClr val="88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74" autoAdjust="0"/>
    <p:restoredTop sz="88364" autoAdjust="0"/>
  </p:normalViewPr>
  <p:slideViewPr>
    <p:cSldViewPr showGuides="1">
      <p:cViewPr varScale="1">
        <p:scale>
          <a:sx n="75" d="100"/>
          <a:sy n="75" d="100"/>
        </p:scale>
        <p:origin x="84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905285415104601E-2"/>
          <c:y val="2.8736512917751658E-2"/>
          <c:w val="0.95418942916979077"/>
          <c:h val="0.7731341785337630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68-40E1-93A1-79F2D45B73C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68-40E1-93A1-79F2D45B73CE}"/>
              </c:ext>
            </c:extLst>
          </c:dPt>
          <c:dLbls>
            <c:dLbl>
              <c:idx val="0"/>
              <c:layout>
                <c:manualLayout>
                  <c:x val="-0.269526804100503"/>
                  <c:y val="-0.12420060965448283"/>
                </c:manualLayout>
              </c:layout>
              <c:tx>
                <c:rich>
                  <a:bodyPr/>
                  <a:lstStyle/>
                  <a:p>
                    <a:fld id="{E7DEC8DD-27C6-4874-AFCC-06B74CF7F6D6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668-40E1-93A1-79F2D45B73CE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6364255173187701"/>
                  <c:y val="-0.121444839462281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7E16FB7-72DC-42D4-8BE5-DF1F6982A3E5}" type="VALUE">
                      <a:rPr lang="en-US" b="1" dirty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[VALOR]</a:t>
                    </a:fld>
                    <a:endParaRPr lang="es-MX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668-40E1-93A1-79F2D45B73CE}"/>
                </c:ext>
                <c:ext xmlns:c15="http://schemas.microsoft.com/office/drawing/2012/chart" uri="{CE6537A1-D6FC-4f65-9D91-7224C49458BB}">
                  <c15:layout>
                    <c:manualLayout>
                      <c:w val="0.1372774545027737"/>
                      <c:h val="7.608681500666592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Auditoria Superior del Estado </c:v>
                </c:pt>
                <c:pt idx="1">
                  <c:v>Congreso del Estado 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668-40E1-93A1-79F2D45B7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77455281425E-2"/>
          <c:y val="0.9260333629648505"/>
          <c:w val="0.89999989479131326"/>
          <c:h val="7.39666370351495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211001923872035E-2"/>
                  <c:y val="6.5764836337590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6880153909762613E-3"/>
                  <c:y val="6.5764836337590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2660115432321964E-3"/>
                  <c:y val="9.864725450638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DIF Saltillo</c:v>
                </c:pt>
                <c:pt idx="1">
                  <c:v>Dirección de Pensiones Saltillo</c:v>
                </c:pt>
                <c:pt idx="2">
                  <c:v>Instituto Municipal de Cultura Saltillo</c:v>
                </c:pt>
                <c:pt idx="3">
                  <c:v>Instituto Municipal de Planeación Saltillo</c:v>
                </c:pt>
                <c:pt idx="4">
                  <c:v>Instituto Municipal de Transporte Saltillo </c:v>
                </c:pt>
                <c:pt idx="5">
                  <c:v>Consejo Promotor de la Reserva Territorial de Torreón</c:v>
                </c:pt>
                <c:pt idx="6">
                  <c:v>DIF Torreón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96.83</c:v>
                </c:pt>
                <c:pt idx="1">
                  <c:v>98.41</c:v>
                </c:pt>
                <c:pt idx="2">
                  <c:v>100</c:v>
                </c:pt>
                <c:pt idx="3">
                  <c:v>98.41</c:v>
                </c:pt>
                <c:pt idx="4">
                  <c:v>97.62</c:v>
                </c:pt>
                <c:pt idx="5">
                  <c:v>92.06</c:v>
                </c:pt>
                <c:pt idx="6">
                  <c:v>96.83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FDCB-4062-BF65-185FB03A6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91309328"/>
        <c:axId val="-291319120"/>
      </c:lineChart>
      <c:catAx>
        <c:axId val="-29130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19120"/>
        <c:crosses val="autoZero"/>
        <c:auto val="1"/>
        <c:lblAlgn val="ctr"/>
        <c:lblOffset val="100"/>
        <c:noMultiLvlLbl val="0"/>
      </c:catAx>
      <c:valAx>
        <c:axId val="-29131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09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2541969623002838E-3"/>
                  <c:y val="0.13152964171589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Sindicato DIF</c:v>
                </c:pt>
                <c:pt idx="1">
                  <c:v>Sindicato Único de Empleados al Servicio R. Aytoo. Torreón</c:v>
                </c:pt>
                <c:pt idx="2">
                  <c:v>Sindicato Único de Trabajadores al servicio del Municipio de San Pedro</c:v>
                </c:pt>
                <c:pt idx="3">
                  <c:v>SNTE 35</c:v>
                </c:pt>
                <c:pt idx="4">
                  <c:v>SNTE 38</c:v>
                </c:pt>
                <c:pt idx="5">
                  <c:v>SUTGE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94.83</c:v>
                </c:pt>
                <c:pt idx="1">
                  <c:v>98.28</c:v>
                </c:pt>
                <c:pt idx="2">
                  <c:v>48.28</c:v>
                </c:pt>
                <c:pt idx="3">
                  <c:v>24.14</c:v>
                </c:pt>
                <c:pt idx="4">
                  <c:v>56.9</c:v>
                </c:pt>
                <c:pt idx="5">
                  <c:v>98.28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984F-451A-989F-F6924ABD9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91306064"/>
        <c:axId val="-291308784"/>
      </c:lineChart>
      <c:catAx>
        <c:axId val="-29130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08784"/>
        <c:crosses val="autoZero"/>
        <c:auto val="1"/>
        <c:lblAlgn val="ctr"/>
        <c:lblOffset val="100"/>
        <c:noMultiLvlLbl val="0"/>
      </c:catAx>
      <c:valAx>
        <c:axId val="-29130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06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1er. Trimestre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2.0236621521708954E-2"/>
                  <c:y val="0.103441288028112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497027004824212E-3"/>
                  <c:y val="-5.7927121295743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Arocena</c:v>
                </c:pt>
                <c:pt idx="1">
                  <c:v>Artesénica</c:v>
                </c:pt>
                <c:pt idx="2">
                  <c:v>Cluster</c:v>
                </c:pt>
                <c:pt idx="3">
                  <c:v>CRIT</c:v>
                </c:pt>
                <c:pt idx="4">
                  <c:v>Teatro Nazas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96.67</c:v>
                </c:pt>
                <c:pt idx="1">
                  <c:v>50</c:v>
                </c:pt>
                <c:pt idx="2">
                  <c:v>80</c:v>
                </c:pt>
                <c:pt idx="3">
                  <c:v>100</c:v>
                </c:pt>
                <c:pt idx="4">
                  <c:v>93.33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8CC8-4A39-A849-7E7C657DB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91310416"/>
        <c:axId val="-291316400"/>
      </c:lineChart>
      <c:catAx>
        <c:axId val="-29131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16400"/>
        <c:crosses val="autoZero"/>
        <c:auto val="1"/>
        <c:lblAlgn val="ctr"/>
        <c:lblOffset val="100"/>
        <c:noMultiLvlLbl val="0"/>
      </c:catAx>
      <c:valAx>
        <c:axId val="-29131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1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9E-4080-B253-30D295D4F27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A9E-4080-B253-30D295D4F272}"/>
              </c:ext>
            </c:extLst>
          </c:dPt>
          <c:cat>
            <c:strRef>
              <c:f>Hoja1!$A$2:$A$3</c:f>
              <c:strCache>
                <c:ptCount val="2"/>
                <c:pt idx="0">
                  <c:v>Poder Judicial </c:v>
                </c:pt>
                <c:pt idx="1">
                  <c:v>Tribunal de Conciliación y Arbitraje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0.99429999999999996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A9E-4080-B253-30D295D4F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45236803753829"/>
          <c:y val="5.0451022011199526E-2"/>
          <c:w val="0.80134870635288891"/>
          <c:h val="0.52537607907113637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0374664252991498E-2"/>
                  <c:y val="0.117579528200570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544691112752178E-2"/>
                  <c:y val="-9.28259433162398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149865701196599E-3"/>
                  <c:y val="6.8072358431909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149865701196599E-3"/>
                  <c:y val="-2.7847782994871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Despacho del Titular de Ejecutivo</c:v>
                </c:pt>
                <c:pt idx="1">
                  <c:v>Dirección de Pensiones para los Trabajadores del Estado</c:v>
                </c:pt>
                <c:pt idx="2">
                  <c:v>Secetaría de Seguridad Pública</c:v>
                </c:pt>
                <c:pt idx="3">
                  <c:v>Secretaría de Cultura</c:v>
                </c:pt>
                <c:pt idx="4">
                  <c:v>Secretaría de Desarrollo Rural</c:v>
                </c:pt>
                <c:pt idx="5">
                  <c:v>Secretaría de Economía</c:v>
                </c:pt>
                <c:pt idx="6">
                  <c:v>Secretaría de Educación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98.48</c:v>
                </c:pt>
                <c:pt idx="1">
                  <c:v>100</c:v>
                </c:pt>
                <c:pt idx="2">
                  <c:v>99.24</c:v>
                </c:pt>
                <c:pt idx="3">
                  <c:v>100</c:v>
                </c:pt>
                <c:pt idx="4">
                  <c:v>98.48</c:v>
                </c:pt>
                <c:pt idx="5">
                  <c:v>94.7</c:v>
                </c:pt>
                <c:pt idx="6">
                  <c:v>96.51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C45B-4548-8636-3B168BE41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91440"/>
        <c:axId val="-374986000"/>
      </c:lineChart>
      <c:catAx>
        <c:axId val="-37499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86000"/>
        <c:crosses val="autoZero"/>
        <c:auto val="1"/>
        <c:lblAlgn val="ctr"/>
        <c:lblOffset val="100"/>
        <c:noMultiLvlLbl val="0"/>
      </c:catAx>
      <c:valAx>
        <c:axId val="-37498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9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3844074300165692E-2"/>
                  <c:y val="0.115552294955732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9995494317025709E-2"/>
                  <c:y val="-6.993954694689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073457166942822E-3"/>
                  <c:y val="0.133797394159269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Administración Fiscal General</c:v>
                </c:pt>
                <c:pt idx="1">
                  <c:v>Centro Cultural Vito Alessio Robles.</c:v>
                </c:pt>
                <c:pt idx="2">
                  <c:v>Centro de Empoderamiento y Justicia de la Mujer</c:v>
                </c:pt>
                <c:pt idx="3">
                  <c:v>Colegio de Bachilleres de Coahuila (COBAC)</c:v>
                </c:pt>
                <c:pt idx="4">
                  <c:v>Colegio de Educación Profesional Técnica del Estado de Coahuila (CONALEP)</c:v>
                </c:pt>
                <c:pt idx="5">
                  <c:v>Colegio de Estudios Cientificos y Tecnologícos (CECYTEC)</c:v>
                </c:pt>
                <c:pt idx="6">
                  <c:v>Comisión de Busqueda del Estado de Coahuila de Zaragoza</c:v>
                </c:pt>
                <c:pt idx="7">
                  <c:v>Comisión Estatal de Aguas y Saneamiento (CEAS)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99.24</c:v>
                </c:pt>
                <c:pt idx="1">
                  <c:v>99.24</c:v>
                </c:pt>
                <c:pt idx="2">
                  <c:v>99.24</c:v>
                </c:pt>
                <c:pt idx="3">
                  <c:v>98.65</c:v>
                </c:pt>
                <c:pt idx="4">
                  <c:v>95.95</c:v>
                </c:pt>
                <c:pt idx="5">
                  <c:v>100</c:v>
                </c:pt>
                <c:pt idx="6">
                  <c:v>97.73</c:v>
                </c:pt>
                <c:pt idx="7">
                  <c:v>100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33C7-4589-83C2-BA5F62831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82192"/>
        <c:axId val="-374990896"/>
      </c:lineChart>
      <c:catAx>
        <c:axId val="-37498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90896"/>
        <c:crosses val="autoZero"/>
        <c:auto val="1"/>
        <c:lblAlgn val="ctr"/>
        <c:lblOffset val="100"/>
        <c:noMultiLvlLbl val="0"/>
      </c:catAx>
      <c:valAx>
        <c:axId val="-37499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82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8375577316806"/>
          <c:y val="8.2541975053918165E-2"/>
          <c:w val="0.80486150889439412"/>
          <c:h val="0.38072004345196214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2681736661294491E-2"/>
                  <c:y val="0.10918099047195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648164633943991E-2"/>
                  <c:y val="0.12037904077677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5810205792429989E-3"/>
                  <c:y val="-4.4792201219264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8938674923565661E-2"/>
                  <c:y val="9.5183427590937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Instituto Tecnológico de Estudios Superiores de Ciudad Acuña</c:v>
                </c:pt>
                <c:pt idx="1">
                  <c:v>Instituto Tecnologico de Estudios Superiores de la Región Carbonifera</c:v>
                </c:pt>
                <c:pt idx="2">
                  <c:v>Instituto Tecnológico Superior de Melchor Múzquiz</c:v>
                </c:pt>
                <c:pt idx="3">
                  <c:v>Instituto Tecnológico Superior de Monclova</c:v>
                </c:pt>
                <c:pt idx="4">
                  <c:v>Instituto Tecnológico Superior de San Pedro</c:v>
                </c:pt>
                <c:pt idx="5">
                  <c:v>Universidad Autonoma de Coahuila </c:v>
                </c:pt>
                <c:pt idx="6">
                  <c:v>Universidad Politécnica de la Región Laguna</c:v>
                </c:pt>
                <c:pt idx="7">
                  <c:v>Universidad Politécnica de Monclova-Frontera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99.32</c:v>
                </c:pt>
                <c:pt idx="1">
                  <c:v>98.65</c:v>
                </c:pt>
                <c:pt idx="2">
                  <c:v>95.95</c:v>
                </c:pt>
                <c:pt idx="3">
                  <c:v>97.97</c:v>
                </c:pt>
                <c:pt idx="4">
                  <c:v>100</c:v>
                </c:pt>
                <c:pt idx="5">
                  <c:v>98.59</c:v>
                </c:pt>
                <c:pt idx="6">
                  <c:v>96.62</c:v>
                </c:pt>
                <c:pt idx="7">
                  <c:v>95.27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CB4D-4ECC-96E6-FD5D0903A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93072"/>
        <c:axId val="-374987088"/>
      </c:lineChart>
      <c:catAx>
        <c:axId val="-37499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87088"/>
        <c:crosses val="autoZero"/>
        <c:auto val="1"/>
        <c:lblAlgn val="ctr"/>
        <c:lblOffset val="100"/>
        <c:noMultiLvlLbl val="0"/>
      </c:catAx>
      <c:valAx>
        <c:axId val="-37498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9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176877893798237"/>
          <c:y val="0.93316277615244392"/>
          <c:w val="0.44823122106201763"/>
          <c:h val="6.68372238475560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Municipios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2360225700949264E-3"/>
                  <c:y val="-2.781032047562217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95.4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4FC-4018-A472-F0371D6F290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4720451401898051E-3"/>
                  <c:y val="-1.390516023781108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66.09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4FC-4018-A472-F0371D6F2902}"/>
                </c:ext>
                <c:ext xmlns:c15="http://schemas.microsoft.com/office/drawing/2012/chart" uri="{CE6537A1-D6FC-4f65-9D91-7224C49458BB}">
                  <c15:layout>
                    <c:manualLayout>
                      <c:w val="7.4414831132758485E-2"/>
                      <c:h val="7.6784294833192823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3.1304315981328684E-2"/>
                  <c:y val="-3.89344486658710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95.98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4FC-4018-A472-F0371D6F290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96.55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4FC-4018-A472-F0371D6F2902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91.38</a:t>
                    </a:r>
                  </a:p>
                  <a:p>
                    <a:endParaRPr lang="en-US" dirty="0" smtClean="0"/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4FC-4018-A472-F0371D6F2902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52.87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4FC-4018-A472-F0371D6F2902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 smtClean="0"/>
                      <a:t>94.83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4FC-4018-A472-F0371D6F290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Abasolo</c:v>
                </c:pt>
                <c:pt idx="1">
                  <c:v>Acuña</c:v>
                </c:pt>
                <c:pt idx="2">
                  <c:v>Allende</c:v>
                </c:pt>
                <c:pt idx="3">
                  <c:v>Arteaga</c:v>
                </c:pt>
                <c:pt idx="4">
                  <c:v>Candela</c:v>
                </c:pt>
                <c:pt idx="5">
                  <c:v>Castaños</c:v>
                </c:pt>
                <c:pt idx="6">
                  <c:v>Cuatro Ciénegas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95.4</c:v>
                </c:pt>
                <c:pt idx="1">
                  <c:v>66.09</c:v>
                </c:pt>
                <c:pt idx="2">
                  <c:v>95.98</c:v>
                </c:pt>
                <c:pt idx="3">
                  <c:v>96.55</c:v>
                </c:pt>
                <c:pt idx="4">
                  <c:v>91.38</c:v>
                </c:pt>
                <c:pt idx="5">
                  <c:v>52.87</c:v>
                </c:pt>
                <c:pt idx="6">
                  <c:v>94.83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4FC-4018-A472-F0371D6F2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79472"/>
        <c:axId val="-374978928"/>
      </c:lineChart>
      <c:catAx>
        <c:axId val="-37497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78928"/>
        <c:crosses val="autoZero"/>
        <c:auto val="1"/>
        <c:lblAlgn val="ctr"/>
        <c:lblOffset val="100"/>
        <c:noMultiLvlLbl val="0"/>
      </c:catAx>
      <c:valAx>
        <c:axId val="-37497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7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4216035987092883E-2"/>
                  <c:y val="7.5644924124593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738678662364295E-3"/>
                  <c:y val="-4.2755826679117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738678662364295E-3"/>
                  <c:y val="7.5644924124593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846696655910737E-2"/>
                  <c:y val="-3.2889097445475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738678662364295E-3"/>
                  <c:y val="7.5644924124593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COCCAM</c:v>
                </c:pt>
                <c:pt idx="1">
                  <c:v>Comisión de Derechos Humanos del Estado de Coahuila (CDHEC)</c:v>
                </c:pt>
                <c:pt idx="2">
                  <c:v>Fiscalía General de Justicia del Estado de Coahuila</c:v>
                </c:pt>
                <c:pt idx="3">
                  <c:v>Instituto Coahuilense de Acceso a la Información (ICAI)</c:v>
                </c:pt>
                <c:pt idx="4">
                  <c:v>Instituto Estatal Electoral (IEC)</c:v>
                </c:pt>
                <c:pt idx="5">
                  <c:v>Tribunal de Justicia Administrativa</c:v>
                </c:pt>
                <c:pt idx="6">
                  <c:v>Tribunal Electoral de Coahuila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99.19</c:v>
                </c:pt>
                <c:pt idx="1">
                  <c:v>98.53</c:v>
                </c:pt>
                <c:pt idx="2">
                  <c:v>94.59</c:v>
                </c:pt>
                <c:pt idx="3">
                  <c:v>100</c:v>
                </c:pt>
                <c:pt idx="4">
                  <c:v>100</c:v>
                </c:pt>
                <c:pt idx="5">
                  <c:v>98.73</c:v>
                </c:pt>
                <c:pt idx="6">
                  <c:v>100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0E0-4436-B4AD-E0A1ED887B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92528"/>
        <c:axId val="-374978384"/>
      </c:lineChart>
      <c:catAx>
        <c:axId val="-37499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78384"/>
        <c:crosses val="autoZero"/>
        <c:auto val="1"/>
        <c:lblAlgn val="ctr"/>
        <c:lblOffset val="100"/>
        <c:noMultiLvlLbl val="0"/>
      </c:catAx>
      <c:valAx>
        <c:axId val="-37497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92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6555212553362"/>
          <c:y val="3.5604674877394576E-2"/>
          <c:w val="0.82593796412214338"/>
          <c:h val="0.74147465757772946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6502988574312239E-2"/>
                  <c:y val="6.967612670960252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91.04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71A-48B9-B963-3D4C555798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4958077406005376E-2"/>
                  <c:y val="0.1010303837289236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99.25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71A-48B9-B963-3D4C555798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706583118849337E-2"/>
                  <c:y val="6.270851403864227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96.27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71A-48B9-B963-3D4C555798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9592810910925985E-2"/>
                  <c:y val="0.1162059802077084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55.97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71A-48B9-B963-3D4C5557986A}"/>
                </c:ext>
                <c:ext xmlns:c15="http://schemas.microsoft.com/office/drawing/2012/chart" uri="{CE6537A1-D6FC-4f65-9D91-7224C49458BB}">
                  <c15:layout>
                    <c:manualLayout>
                      <c:w val="0.1032837492126933"/>
                      <c:h val="6.4910198470011268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1.3409485004237939E-2"/>
                  <c:y val="5.30122149126287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71A-48B9-B963-3D4C555798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5579061535112366E-2"/>
                  <c:y val="7.46376112570593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97.01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71A-48B9-B963-3D4C5557986A}"/>
                </c:ext>
                <c:ext xmlns:c15="http://schemas.microsoft.com/office/drawing/2012/chart" uri="{CE6537A1-D6FC-4f65-9D91-7224C49458BB}">
                  <c15:layout>
                    <c:manualLayout>
                      <c:w val="8.7100611960840721E-2"/>
                      <c:h val="9.3255263304077324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2.9592810910925971E-2"/>
                  <c:y val="8.3611352051523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71A-48B9-B963-3D4C5557986A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2682633247539703E-2"/>
                  <c:y val="6.9676126709602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71A-48B9-B963-3D4C5557986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UDC</c:v>
                </c:pt>
                <c:pt idx="1">
                  <c:v>PRI</c:v>
                </c:pt>
                <c:pt idx="2">
                  <c:v>PAN</c:v>
                </c:pt>
                <c:pt idx="3">
                  <c:v>Partido Morena</c:v>
                </c:pt>
                <c:pt idx="4">
                  <c:v>PRD</c:v>
                </c:pt>
                <c:pt idx="5">
                  <c:v>Partido Verde</c:v>
                </c:pt>
              </c:strCache>
            </c:strRef>
          </c:cat>
          <c:val>
            <c:numRef>
              <c:f>Hoja1!$B$2:$B$7</c:f>
              <c:numCache>
                <c:formatCode>0.00%</c:formatCode>
                <c:ptCount val="6"/>
                <c:pt idx="0">
                  <c:v>0.91039999999999999</c:v>
                </c:pt>
                <c:pt idx="1">
                  <c:v>0.99250000000000005</c:v>
                </c:pt>
                <c:pt idx="2">
                  <c:v>0.9627</c:v>
                </c:pt>
                <c:pt idx="3">
                  <c:v>0.55969999999999998</c:v>
                </c:pt>
                <c:pt idx="4">
                  <c:v>1</c:v>
                </c:pt>
                <c:pt idx="5">
                  <c:v>0.97009999999999996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071A-48B9-B963-3D4C55579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90352"/>
        <c:axId val="-374989808"/>
      </c:lineChart>
      <c:catAx>
        <c:axId val="-37499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89808"/>
        <c:crosses val="autoZero"/>
        <c:auto val="1"/>
        <c:lblAlgn val="ctr"/>
        <c:lblOffset val="100"/>
        <c:noMultiLvlLbl val="0"/>
      </c:catAx>
      <c:valAx>
        <c:axId val="-37498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9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547973407618628E-3"/>
                  <c:y val="8.6637547095157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3547973407618628E-3"/>
                  <c:y val="-6.8072358431909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5321960111427149E-3"/>
                  <c:y val="-5.5695565989743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Aguas de Saltillo</c:v>
                </c:pt>
                <c:pt idx="1">
                  <c:v>Compañía de Aguas de Ramos Arizpe</c:v>
                </c:pt>
                <c:pt idx="2">
                  <c:v>Sistema Intermunicipal de Aguas y Saneamiento de Acuña</c:v>
                </c:pt>
                <c:pt idx="3">
                  <c:v>Sistema Intermunicipal de Aguas y Saneamiento de Allende</c:v>
                </c:pt>
                <c:pt idx="4">
                  <c:v>Sistema Intermunicipal de Aguas y Saneamiento de Arteaga</c:v>
                </c:pt>
                <c:pt idx="5">
                  <c:v>Sistema Intermunicipal de Aguas y Saneamiento de Cuatrociénegas</c:v>
                </c:pt>
                <c:pt idx="6">
                  <c:v>Sistema Intermunicipal de Aguas y Saneamiento de General Cepeda</c:v>
                </c:pt>
                <c:pt idx="7">
                  <c:v>Sistema Intermunicipal de Aguas y Saneamiento de Francisco I. Madero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97.06</c:v>
                </c:pt>
                <c:pt idx="1">
                  <c:v>94.12</c:v>
                </c:pt>
                <c:pt idx="2">
                  <c:v>63.24</c:v>
                </c:pt>
                <c:pt idx="3">
                  <c:v>97.06</c:v>
                </c:pt>
                <c:pt idx="4">
                  <c:v>95.59</c:v>
                </c:pt>
                <c:pt idx="5">
                  <c:v>94.12</c:v>
                </c:pt>
                <c:pt idx="6">
                  <c:v>50</c:v>
                </c:pt>
                <c:pt idx="7">
                  <c:v>82.35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AD60-4247-BCBC-33CCE7B87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86544"/>
        <c:axId val="-291316944"/>
      </c:lineChart>
      <c:catAx>
        <c:axId val="-37498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16944"/>
        <c:crosses val="autoZero"/>
        <c:auto val="1"/>
        <c:lblAlgn val="ctr"/>
        <c:lblOffset val="100"/>
        <c:noMultiLvlLbl val="0"/>
      </c:catAx>
      <c:valAx>
        <c:axId val="-291316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8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29ABC5-BE0A-48D1-99B1-40BFD4188B23}" type="datetimeFigureOut">
              <a:rPr lang="es-MX"/>
              <a:pPr>
                <a:defRPr/>
              </a:pPr>
              <a:t>07/07/2022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BFDB97-53F6-4603-93BC-7F2E5EBA15E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866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 noProof="0"/>
              <a:t>Click to edit Master text styles</a:t>
            </a:r>
          </a:p>
          <a:p>
            <a:pPr lvl="1"/>
            <a:r>
              <a:rPr lang="en-US" altLang="es-MX" noProof="0"/>
              <a:t>Second level</a:t>
            </a:r>
          </a:p>
          <a:p>
            <a:pPr lvl="2"/>
            <a:r>
              <a:rPr lang="en-US" altLang="es-MX" noProof="0"/>
              <a:t>Third level</a:t>
            </a:r>
          </a:p>
          <a:p>
            <a:pPr lvl="3"/>
            <a:r>
              <a:rPr lang="en-US" altLang="es-MX" noProof="0"/>
              <a:t>Fourth level</a:t>
            </a:r>
          </a:p>
          <a:p>
            <a:pPr lvl="4"/>
            <a:r>
              <a:rPr lang="en-US" altLang="es-MX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10109F-B72E-4F37-ACDB-6EA09E3D76E0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595296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9ED3D9-6F54-4982-AA91-303447476089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76278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B6108-B433-4519-B993-73DB4DF6FF03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2315126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8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329318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Instituto</a:t>
            </a:r>
            <a:r>
              <a:rPr lang="es-MX" baseline="0" dirty="0" smtClean="0"/>
              <a:t> de pensiones cambio a 96.21 pero se envió en el oficio 100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9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131229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10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55432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11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500773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22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329737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24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07607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1ADF3F-200E-43BA-907E-1929BEC587ED}" type="datetimeFigureOut">
              <a:rPr lang="en-US" smtClean="0"/>
              <a:pPr>
                <a:defRPr/>
              </a:pPr>
              <a:t>7/7/2022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822EC-320F-4AA3-85DB-EE592C9B3AFB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" r="-2"/>
          <a:stretch>
            <a:fillRect/>
          </a:stretch>
        </p:blipFill>
        <p:spPr bwMode="auto">
          <a:xfrm>
            <a:off x="5543552" y="0"/>
            <a:ext cx="6648449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7" t="5798" r="42136"/>
          <a:stretch>
            <a:fillRect/>
          </a:stretch>
        </p:blipFill>
        <p:spPr bwMode="auto">
          <a:xfrm>
            <a:off x="-1024466" y="-173038"/>
            <a:ext cx="1936751" cy="720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68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EBBC2-BAC5-47AB-9342-9C407B7B2F17}" type="datetimeFigureOut">
              <a:rPr lang="en-US" smtClean="0"/>
              <a:pPr>
                <a:defRPr/>
              </a:pPr>
              <a:t>7/7/2022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A7434-57E9-4B65-BB77-C7C4759F9268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5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D2CA8-B6F7-4717-A1B6-70D0E4CDF736}" type="datetimeFigureOut">
              <a:rPr lang="en-US" smtClean="0"/>
              <a:pPr>
                <a:defRPr/>
              </a:pPr>
              <a:t>7/7/2022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0D90-763D-4BB7-BF7E-0AC0875766F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5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26A2C-6B3B-4800-80FC-7B724C1FEEF6}" type="datetimeFigureOut">
              <a:rPr lang="en-US"/>
              <a:pPr>
                <a:defRPr/>
              </a:pPr>
              <a:t>7/7/2022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5973-10DC-4C0F-85C0-855179CFDC0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48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5" y="6021388"/>
            <a:ext cx="865023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1083-DD96-4584-A96C-F5D2E1992910}" type="datetimeFigureOut">
              <a:rPr lang="en-US"/>
              <a:pPr>
                <a:defRPr/>
              </a:pPr>
              <a:t>7/7/2022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42E6F-A65B-4F48-A1B8-2856FC3C1C9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52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1D455-6850-4245-BE2B-15E9119FE1A8}" type="datetimeFigureOut">
              <a:rPr lang="en-US"/>
              <a:pPr>
                <a:defRPr/>
              </a:pPr>
              <a:t>7/7/2022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1EAD8-0037-42B5-8D9E-A9BE2D3B3C3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2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7/7/2022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9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7/7/2022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3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466C4-8553-4F26-AA4A-C44902679695}" type="datetimeFigureOut">
              <a:rPr lang="en-US" smtClean="0"/>
              <a:pPr>
                <a:defRPr/>
              </a:pPr>
              <a:t>7/7/2022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B8E82-BC89-4FBD-B492-3FA47426FBC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8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7191" r="26343" b="7132"/>
          <a:stretch>
            <a:fillRect/>
          </a:stretch>
        </p:blipFill>
        <p:spPr bwMode="auto">
          <a:xfrm>
            <a:off x="10223500" y="7939"/>
            <a:ext cx="2497667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42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345479-28D4-46D4-943D-BB00E9DE4F20}" type="datetimeFigureOut">
              <a:rPr lang="en-US" smtClean="0"/>
              <a:pPr>
                <a:defRPr/>
              </a:pPr>
              <a:t>7/7/2022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08457-D029-41DD-A87B-96E4C63FE13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5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03FBA-0F14-4A1B-AD6E-537C6BBCB18F}" type="datetimeFigureOut">
              <a:rPr lang="en-US" smtClean="0"/>
              <a:pPr>
                <a:defRPr/>
              </a:pPr>
              <a:t>7/7/2022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0B8C0-AC6B-4402-B862-3333B924040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7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71F473-9E6D-41C7-A348-D8B48FE8F399}" type="datetimeFigureOut">
              <a:rPr lang="en-US" smtClean="0"/>
              <a:pPr>
                <a:defRPr/>
              </a:pPr>
              <a:t>7/7/2022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4B20-4F9F-4BCF-BEEA-0E49E7723039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5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32" b="14922"/>
          <a:stretch>
            <a:fillRect/>
          </a:stretch>
        </p:blipFill>
        <p:spPr bwMode="auto">
          <a:xfrm>
            <a:off x="-6350" y="6208714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55" y="6021388"/>
            <a:ext cx="769012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24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79AE4-5197-4CBA-A7D6-D14C66033A64}" type="datetimeFigureOut">
              <a:rPr lang="en-US" smtClean="0"/>
              <a:pPr>
                <a:defRPr/>
              </a:pPr>
              <a:t>7/7/2022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C5D78-4A29-4641-B8D1-EBC1BACEC3FC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8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8DD179-13DC-4231-82B1-C88313E5E9D3}" type="datetimeFigureOut">
              <a:rPr lang="en-US" smtClean="0"/>
              <a:pPr>
                <a:defRPr/>
              </a:pPr>
              <a:t>7/7/2022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36D8C-1A8E-4145-B13B-A89994E26ADF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4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7/7/2022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7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0" r:id="rId1"/>
    <p:sldLayoutId id="2147485741" r:id="rId2"/>
    <p:sldLayoutId id="2147485742" r:id="rId3"/>
    <p:sldLayoutId id="2147485743" r:id="rId4"/>
    <p:sldLayoutId id="2147485744" r:id="rId5"/>
    <p:sldLayoutId id="2147485745" r:id="rId6"/>
    <p:sldLayoutId id="2147485746" r:id="rId7"/>
    <p:sldLayoutId id="2147485747" r:id="rId8"/>
    <p:sldLayoutId id="2147485748" r:id="rId9"/>
    <p:sldLayoutId id="2147485749" r:id="rId10"/>
    <p:sldLayoutId id="2147485750" r:id="rId11"/>
    <p:sldLayoutId id="2147485752" r:id="rId12"/>
    <p:sldLayoutId id="2147485735" r:id="rId13"/>
    <p:sldLayoutId id="214748573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hape 152" descr="Logo_ICAI GDE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6" y="260350"/>
            <a:ext cx="3478213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33005" y="2862264"/>
            <a:ext cx="8428038" cy="1646237"/>
          </a:xfrm>
        </p:spPr>
        <p:txBody>
          <a:bodyPr>
            <a:normAutofit fontScale="90000"/>
          </a:bodyPr>
          <a:lstStyle/>
          <a:p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Diagnóstico de </a:t>
            </a: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Cumplimiento de la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Información Pública de Oficio</a:t>
            </a: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1° Trimestre 2022.</a:t>
            </a:r>
            <a:endParaRPr lang="ru-RU" alt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-528736" y="5589240"/>
            <a:ext cx="9097963" cy="2151063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s-MX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de Cumplimiento y </a:t>
            </a:r>
            <a:r>
              <a:rPr lang="es-MX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Responsabilidades</a:t>
            </a:r>
            <a:r>
              <a:rPr lang="en-US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ru-RU" alt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5" descr="http://www.resi.org.mx/icainew_f/templates/rt_terrantribune_j15/images/blan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4" y="-18256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79376" y="-134318"/>
            <a:ext cx="1281742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</a:t>
            </a:r>
            <a:r>
              <a:rPr lang="es-ES" sz="2400" b="1" noProof="1" smtClean="0">
                <a:solidFill>
                  <a:schemeClr val="bg1"/>
                </a:solidFill>
              </a:rPr>
              <a:t>                                              </a:t>
            </a:r>
            <a:r>
              <a:rPr lang="es-ES" sz="2000" b="1" noProof="1" smtClean="0"/>
              <a:t>Promedio </a:t>
            </a:r>
            <a:r>
              <a:rPr lang="es-ES" sz="2000" b="1" noProof="1"/>
              <a:t>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</a:t>
            </a:r>
            <a:r>
              <a:rPr lang="es-ES" sz="2000" b="1" noProof="1" smtClean="0"/>
              <a:t> </a:t>
            </a:r>
            <a:r>
              <a:rPr lang="es-ES" sz="2000" b="1" noProof="1"/>
              <a:t>Descentralizados </a:t>
            </a:r>
            <a:r>
              <a:rPr lang="es-ES" sz="2000" b="1" noProof="1" smtClean="0"/>
              <a:t>97.68%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641048"/>
              </p:ext>
            </p:extLst>
          </p:nvPr>
        </p:nvGraphicFramePr>
        <p:xfrm>
          <a:off x="829937" y="1004455"/>
          <a:ext cx="5112568" cy="46151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032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73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del Deporte (INEDEC)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Registral  y Catastral del Estado de Coahuila de Zaragoza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Jefatura de la oficina del Ejecutivo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Junta Local de Conciliación y Arbitraje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554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Periodico Oficial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Procuraduria de Niños y Niñas y la Familia (PRONNIF)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Minero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Rural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103199"/>
              </p:ext>
            </p:extLst>
          </p:nvPr>
        </p:nvGraphicFramePr>
        <p:xfrm>
          <a:off x="6447210" y="1038899"/>
          <a:ext cx="5278937" cy="412153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490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9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625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770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Registro civil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Ejecutiva del Sistema Estatal Anticorrupción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Médico de los Trabajdores de la Educación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de Salud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Estatales Aeroportuarios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para el Desarrollo Integral de la Familia (DIF)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 del Patrimonio de la Beneficencia Pública en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85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171400"/>
            <a:ext cx="3431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Universidades y </a:t>
            </a:r>
          </a:p>
          <a:p>
            <a:r>
              <a:rPr lang="es-ES" sz="2800" b="1" noProof="1">
                <a:solidFill>
                  <a:schemeClr val="bg1"/>
                </a:solidFill>
              </a:rPr>
              <a:t>Centros Educativos </a:t>
            </a:r>
            <a:endParaRPr lang="es-MX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576436"/>
              </p:ext>
            </p:extLst>
          </p:nvPr>
        </p:nvGraphicFramePr>
        <p:xfrm>
          <a:off x="407368" y="980729"/>
          <a:ext cx="5112568" cy="453650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361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64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1°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de Estudios Superiores de Ciudad Acuña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Tecnologico de Estudios Superiores de la Región Carbonifera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Melchor Múzquiz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Monclova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San Pedro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Autonoma de Coahuila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la Región Laguna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Monclova-Frontera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8375576" y="0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Universidades y</a:t>
            </a:r>
            <a:br>
              <a:rPr lang="es-ES" sz="2000" b="1" noProof="1"/>
            </a:br>
            <a:r>
              <a:rPr lang="es-ES" sz="2000" b="1" noProof="1"/>
              <a:t>Centros Educativos </a:t>
            </a:r>
            <a:r>
              <a:rPr lang="es-ES" sz="2000" b="1" noProof="1" smtClean="0"/>
              <a:t>95.29%</a:t>
            </a:r>
            <a:endParaRPr lang="es-MX" sz="20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790291402"/>
              </p:ext>
            </p:extLst>
          </p:nvPr>
        </p:nvGraphicFramePr>
        <p:xfrm>
          <a:off x="6312024" y="980728"/>
          <a:ext cx="554461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93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76" y="-99392"/>
            <a:ext cx="4363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Universidades y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Centros Educativos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1353" y="23719"/>
            <a:ext cx="3696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</a:t>
            </a:r>
            <a:r>
              <a:rPr lang="es-ES" sz="2000" b="1" noProof="1" smtClean="0"/>
              <a:t>Universidades y</a:t>
            </a:r>
            <a:r>
              <a:rPr lang="es-ES" sz="2000" b="1" noProof="1"/>
              <a:t/>
            </a:r>
            <a:br>
              <a:rPr lang="es-ES" sz="2000" b="1" noProof="1"/>
            </a:br>
            <a:r>
              <a:rPr lang="es-ES" sz="2000" b="1" noProof="1"/>
              <a:t>Centros </a:t>
            </a:r>
            <a:r>
              <a:rPr lang="es-ES" sz="2000" b="1" noProof="1" smtClean="0"/>
              <a:t>Educativos 95.29%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902406"/>
              </p:ext>
            </p:extLst>
          </p:nvPr>
        </p:nvGraphicFramePr>
        <p:xfrm>
          <a:off x="3071664" y="836712"/>
          <a:ext cx="6120680" cy="525658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0419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87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199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943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Piedras Negras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912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Ramos Arizpe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06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Ciudad Acuña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280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280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Carbonifera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49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Centro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280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Parras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06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06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06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del Norte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3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2688" y="0"/>
            <a:ext cx="11809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</a:t>
            </a:r>
            <a:r>
              <a:rPr lang="es-ES" sz="3200" b="1" noProof="1"/>
              <a:t>                                               </a:t>
            </a:r>
            <a:r>
              <a:rPr lang="es-ES" sz="3200" b="1" noProof="1" smtClean="0"/>
              <a:t>    </a:t>
            </a:r>
            <a:r>
              <a:rPr lang="es-ES" sz="2400" b="1" noProof="1"/>
              <a:t>Promedio </a:t>
            </a:r>
            <a:r>
              <a:rPr lang="es-ES" sz="2400" b="1" noProof="1" smtClean="0"/>
              <a:t>Municipios 88.11%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343776"/>
              </p:ext>
            </p:extLst>
          </p:nvPr>
        </p:nvGraphicFramePr>
        <p:xfrm>
          <a:off x="767408" y="1376596"/>
          <a:ext cx="4824536" cy="424847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44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02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842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Abasolo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Allende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95.98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94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Candela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91.38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Castaños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52.87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Cuatro Ciénegas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94.83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394806982"/>
              </p:ext>
            </p:extLst>
          </p:nvPr>
        </p:nvGraphicFramePr>
        <p:xfrm>
          <a:off x="6240016" y="1196752"/>
          <a:ext cx="5679728" cy="456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9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-99392"/>
            <a:ext cx="11593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  </a:t>
            </a:r>
            <a:r>
              <a:rPr lang="es-ES" noProof="1"/>
              <a:t>                                                                                             </a:t>
            </a:r>
            <a:r>
              <a:rPr lang="es-ES" sz="2000" b="1" noProof="1"/>
              <a:t>Promedio Municipios </a:t>
            </a:r>
            <a:r>
              <a:rPr lang="es-ES" sz="2000" b="1" noProof="1" smtClean="0"/>
              <a:t>88.11%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866050"/>
              </p:ext>
            </p:extLst>
          </p:nvPr>
        </p:nvGraphicFramePr>
        <p:xfrm>
          <a:off x="767408" y="980729"/>
          <a:ext cx="4752528" cy="475003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378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46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677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8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Escobedo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23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Francisco I.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96.55</a:t>
                      </a:r>
                    </a:p>
                    <a:p>
                      <a:pPr algn="r" fontAlgn="b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Frontera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85.63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Gral. Cepeda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87.93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Guerrero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85.63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Hidalgo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63.22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Jiménez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Juárez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786003"/>
              </p:ext>
            </p:extLst>
          </p:nvPr>
        </p:nvGraphicFramePr>
        <p:xfrm>
          <a:off x="6312024" y="974867"/>
          <a:ext cx="4879806" cy="475589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82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15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0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Lamadrid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Matamoros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Morelos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Múzquiz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Nadadores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Nava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98.85</a:t>
                      </a:r>
                    </a:p>
                    <a:p>
                      <a:pPr algn="r" fontAlgn="b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Ocampo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72.99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67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11809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noProof="1">
                <a:solidFill>
                  <a:schemeClr val="bg1"/>
                </a:solidFill>
              </a:rPr>
              <a:t>Municipios</a:t>
            </a:r>
            <a:r>
              <a:rPr lang="es-ES" sz="4000" b="1" noProof="1"/>
              <a:t>   </a:t>
            </a:r>
            <a:r>
              <a:rPr lang="es-ES" noProof="1"/>
              <a:t>                                                                                               </a:t>
            </a:r>
            <a:r>
              <a:rPr lang="es-ES" sz="2400" b="1" noProof="1"/>
              <a:t>Promedio Municipios </a:t>
            </a:r>
            <a:r>
              <a:rPr lang="es-ES" sz="2400" b="1" noProof="1" smtClean="0"/>
              <a:t>88.11%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069949"/>
              </p:ext>
            </p:extLst>
          </p:nvPr>
        </p:nvGraphicFramePr>
        <p:xfrm>
          <a:off x="767406" y="908720"/>
          <a:ext cx="4536505" cy="461499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23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41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94.25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Progreso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93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Ramos Arizpe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Sabinas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Sacramento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903026"/>
              </p:ext>
            </p:extLst>
          </p:nvPr>
        </p:nvGraphicFramePr>
        <p:xfrm>
          <a:off x="6240017" y="908719"/>
          <a:ext cx="4540250" cy="47047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11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90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174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21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Juan de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86.78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27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Sierra Mojada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97.13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Viesca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91.38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Villa Unión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85.63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162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Zaragoza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50.57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76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760"/>
            <a:ext cx="11928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Autónomos   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904312" y="5760"/>
            <a:ext cx="6888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Organismos</a:t>
            </a:r>
            <a:br>
              <a:rPr lang="es-ES" sz="2000" b="1" noProof="1"/>
            </a:br>
            <a:r>
              <a:rPr lang="es-ES" sz="2000" b="1" noProof="1"/>
              <a:t>Autónomos </a:t>
            </a:r>
            <a:r>
              <a:rPr lang="es-ES" sz="2000" b="1" noProof="1" smtClean="0"/>
              <a:t>98.72% 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783770"/>
              </p:ext>
            </p:extLst>
          </p:nvPr>
        </p:nvGraphicFramePr>
        <p:xfrm>
          <a:off x="551384" y="1052736"/>
          <a:ext cx="5078613" cy="489210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25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35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947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COCCAM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de Derechos Humanos del Estado de Coahuila (CDHEC)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Fiscalía General de Justicia del Estado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Acceso a la Información (ICAI)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Electoral (IEC)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de Justicia Administrativa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Electoral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737082652"/>
              </p:ext>
            </p:extLst>
          </p:nvPr>
        </p:nvGraphicFramePr>
        <p:xfrm>
          <a:off x="5964324" y="1268760"/>
          <a:ext cx="5360144" cy="386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314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3588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Partidos Políticos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320136" y="116632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Partidos Políticos </a:t>
            </a:r>
            <a:r>
              <a:rPr lang="es-ES" sz="2000" b="1" noProof="1" smtClean="0"/>
              <a:t>87.91%</a:t>
            </a:r>
            <a:r>
              <a:rPr lang="es-ES" noProof="1"/>
              <a:t/>
            </a:r>
            <a:br>
              <a:rPr lang="es-ES" noProof="1"/>
            </a:b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331540"/>
              </p:ext>
            </p:extLst>
          </p:nvPr>
        </p:nvGraphicFramePr>
        <p:xfrm>
          <a:off x="767408" y="1988840"/>
          <a:ext cx="4392488" cy="258949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850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74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462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89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 Democrática de Coahuila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91.04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92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Revolucionario Institucional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99.25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Acción Nacional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Morena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Verde Ecologista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97.01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7208158"/>
              </p:ext>
            </p:extLst>
          </p:nvPr>
        </p:nvGraphicFramePr>
        <p:xfrm>
          <a:off x="6168008" y="1340768"/>
          <a:ext cx="514412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842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9336" y="-99392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Sistemas Municipales 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de Agua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112224" y="11605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SIMAS </a:t>
            </a:r>
            <a:r>
              <a:rPr lang="es-ES" sz="2000" b="1" noProof="1" smtClean="0"/>
              <a:t>91.49 %</a:t>
            </a:r>
            <a:endParaRPr lang="es-MX" sz="20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7248128" y="5244865"/>
            <a:ext cx="3276600" cy="365125"/>
          </a:xfrm>
        </p:spPr>
        <p:txBody>
          <a:bodyPr/>
          <a:lstStyle/>
          <a:p>
            <a:fld id="{9860EDB8-5305-433F-BE41-D7A86D811DB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376437"/>
              </p:ext>
            </p:extLst>
          </p:nvPr>
        </p:nvGraphicFramePr>
        <p:xfrm>
          <a:off x="407368" y="905273"/>
          <a:ext cx="5040560" cy="504400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403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01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432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812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Aguas de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Compañía de Aguas de Ramos Arizpe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Acuña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Allende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562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Cuatrociénegas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General Cepeda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Francisco I.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1907613790"/>
              </p:ext>
            </p:extLst>
          </p:nvPr>
        </p:nvGraphicFramePr>
        <p:xfrm>
          <a:off x="5735960" y="1268760"/>
          <a:ext cx="583264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56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>
                <a:solidFill>
                  <a:schemeClr val="bg1"/>
                </a:solidFill>
              </a:rPr>
              <a:t>Sistemas Municipales</a:t>
            </a:r>
          </a:p>
          <a:p>
            <a:r>
              <a:rPr lang="es-ES" sz="2000" b="1" noProof="1">
                <a:solidFill>
                  <a:schemeClr val="bg1"/>
                </a:solidFill>
              </a:rPr>
              <a:t> de Agua 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2264" y="116632"/>
            <a:ext cx="3552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SIMAS </a:t>
            </a:r>
            <a:r>
              <a:rPr lang="es-ES" sz="2000" b="1" noProof="1" smtClean="0"/>
              <a:t>91.49%</a:t>
            </a:r>
            <a:r>
              <a:rPr lang="es-ES" sz="2000" b="1" noProof="1"/>
              <a:t/>
            </a:r>
            <a:br>
              <a:rPr lang="es-ES" sz="2000" b="1" noProof="1"/>
            </a:b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718124"/>
              </p:ext>
            </p:extLst>
          </p:nvPr>
        </p:nvGraphicFramePr>
        <p:xfrm>
          <a:off x="983432" y="1015187"/>
          <a:ext cx="4206241" cy="490446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109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Matamoros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Monclova-Frontera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Morelos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Sabinas- San Juan de Sabinas- Múzquiz- Progreso</a:t>
                      </a: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924521"/>
              </p:ext>
            </p:extLst>
          </p:nvPr>
        </p:nvGraphicFramePr>
        <p:xfrm>
          <a:off x="5879976" y="1019720"/>
          <a:ext cx="4188910" cy="16359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349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39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2427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Sujeto</a:t>
                      </a:r>
                      <a:r>
                        <a:rPr lang="es-MX" baseline="0" dirty="0" smtClean="0"/>
                        <a:t> Obligado</a:t>
                      </a:r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1°</a:t>
                      </a:r>
                    </a:p>
                    <a:p>
                      <a:pPr algn="ctr"/>
                      <a:r>
                        <a:rPr lang="es-MX" dirty="0" smtClean="0"/>
                        <a:t>Trimestre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537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Torreón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53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Torreón- Matamoros- Viesca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42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o 7"/>
          <p:cNvGrpSpPr>
            <a:grpSpLocks/>
          </p:cNvGrpSpPr>
          <p:nvPr/>
        </p:nvGrpSpPr>
        <p:grpSpPr bwMode="auto">
          <a:xfrm>
            <a:off x="2103687" y="1772816"/>
            <a:ext cx="7819776" cy="4759325"/>
            <a:chOff x="1095302" y="1635125"/>
            <a:chExt cx="7143895" cy="4759631"/>
          </a:xfrm>
        </p:grpSpPr>
        <p:pic>
          <p:nvPicPr>
            <p:cNvPr id="12298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02" y="1635125"/>
              <a:ext cx="7143895" cy="4759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Imagen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005" y="2423978"/>
              <a:ext cx="2721816" cy="2889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09" name="AutoShape 49"/>
          <p:cNvSpPr>
            <a:spLocks noChangeArrowheads="1"/>
          </p:cNvSpPr>
          <p:nvPr/>
        </p:nvSpPr>
        <p:spPr bwMode="gray">
          <a:xfrm>
            <a:off x="6559550" y="-458788"/>
            <a:ext cx="3352800" cy="99060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굴림" panose="020B0600000101010101" pitchFamily="34" charset="-127"/>
              </a:rPr>
              <a:t>INDICE</a:t>
            </a:r>
          </a:p>
        </p:txBody>
      </p:sp>
      <p:sp>
        <p:nvSpPr>
          <p:cNvPr id="40980" name="AutoShape 20"/>
          <p:cNvSpPr>
            <a:spLocks noChangeArrowheads="1"/>
          </p:cNvSpPr>
          <p:nvPr/>
        </p:nvSpPr>
        <p:spPr bwMode="gray">
          <a:xfrm>
            <a:off x="3768726" y="4416426"/>
            <a:ext cx="4854575" cy="6334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3" name="AutoShape 63"/>
          <p:cNvSpPr>
            <a:spLocks noChangeArrowheads="1"/>
          </p:cNvSpPr>
          <p:nvPr/>
        </p:nvSpPr>
        <p:spPr bwMode="gray">
          <a:xfrm>
            <a:off x="3157538" y="4429126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6" name="AutoShape 66"/>
          <p:cNvSpPr>
            <a:spLocks noChangeArrowheads="1"/>
          </p:cNvSpPr>
          <p:nvPr/>
        </p:nvSpPr>
        <p:spPr bwMode="gray">
          <a:xfrm>
            <a:off x="3157538" y="5257801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gray">
          <a:xfrm>
            <a:off x="7311337" y="2083780"/>
            <a:ext cx="2535238" cy="63341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Metodología</a:t>
            </a:r>
          </a:p>
        </p:txBody>
      </p:sp>
      <p:sp>
        <p:nvSpPr>
          <p:cNvPr id="40979" name="AutoShape 19"/>
          <p:cNvSpPr>
            <a:spLocks noChangeArrowheads="1"/>
          </p:cNvSpPr>
          <p:nvPr/>
        </p:nvSpPr>
        <p:spPr bwMode="gray">
          <a:xfrm>
            <a:off x="7223126" y="3596121"/>
            <a:ext cx="2689225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Resultados por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dependencia</a:t>
            </a: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81" name="AutoShape 21"/>
          <p:cNvSpPr>
            <a:spLocks noChangeArrowheads="1"/>
          </p:cNvSpPr>
          <p:nvPr/>
        </p:nvSpPr>
        <p:spPr bwMode="gray">
          <a:xfrm>
            <a:off x="7223125" y="5259222"/>
            <a:ext cx="2700338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Porcentaje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>
                <a:solidFill>
                  <a:schemeClr val="bg1"/>
                </a:solidFill>
                <a:ea typeface="굴림" panose="020B0600000101010101" pitchFamily="34" charset="-127"/>
              </a:rPr>
              <a:t> </a:t>
            </a: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generales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6198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833214"/>
              </p:ext>
            </p:extLst>
          </p:nvPr>
        </p:nvGraphicFramePr>
        <p:xfrm>
          <a:off x="839416" y="1268760"/>
          <a:ext cx="4824536" cy="460851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884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60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9931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666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Cultura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Transporte Saltillo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Promotor de la Reserva Territorial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391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7176120" y="240023"/>
            <a:ext cx="489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Paramunicipales </a:t>
            </a:r>
            <a:r>
              <a:rPr lang="es-ES" sz="2000" b="1" noProof="1" smtClean="0"/>
              <a:t>95.67%</a:t>
            </a:r>
            <a:endParaRPr lang="es-MX" sz="20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634312294"/>
              </p:ext>
            </p:extLst>
          </p:nvPr>
        </p:nvGraphicFramePr>
        <p:xfrm>
          <a:off x="6096000" y="1268760"/>
          <a:ext cx="5243592" cy="424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552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091510"/>
              </p:ext>
            </p:extLst>
          </p:nvPr>
        </p:nvGraphicFramePr>
        <p:xfrm>
          <a:off x="3863752" y="1052736"/>
          <a:ext cx="4660632" cy="460851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733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7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98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223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Insitituto Muncipal de Pensiones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223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Municipal de la Mujer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y Competitividad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del Deporte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Integral de Mantenimiento Víal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Municipal de Pensiones de Monclova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0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320136" y="11663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Paramunicipales </a:t>
            </a:r>
            <a:r>
              <a:rPr lang="es-ES" sz="2000" b="1" noProof="1" smtClean="0"/>
              <a:t>95.67%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36390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3352" y="-16076"/>
            <a:ext cx="115932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Sindicatos     </a:t>
            </a:r>
            <a:r>
              <a:rPr lang="es-ES" noProof="1"/>
              <a:t>                                                                                                  </a:t>
            </a:r>
            <a:r>
              <a:rPr lang="es-ES" sz="2000" b="1" noProof="1"/>
              <a:t>Promedio  Sindicatos </a:t>
            </a:r>
            <a:r>
              <a:rPr lang="es-ES" sz="2000" b="1" noProof="1" smtClean="0"/>
              <a:t>60.10%</a:t>
            </a:r>
            <a:r>
              <a:rPr lang="es-ES" sz="2000" b="1" noProof="1"/>
              <a:t/>
            </a:r>
            <a:br>
              <a:rPr lang="es-ES" sz="2000" b="1" noProof="1"/>
            </a:br>
            <a:r>
              <a:rPr lang="es-ES" noProof="1"/>
              <a:t>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101238"/>
              </p:ext>
            </p:extLst>
          </p:nvPr>
        </p:nvGraphicFramePr>
        <p:xfrm>
          <a:off x="695400" y="1412776"/>
          <a:ext cx="4824536" cy="424847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884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60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52501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7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DIF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7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Único de Empleados al Servicio R. Aytoo.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00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Único de Trabajadores al servicio del Municipio de San Pedro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00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SNTE 35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00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SNTE 38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00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SUTGE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668463161"/>
              </p:ext>
            </p:extLst>
          </p:nvPr>
        </p:nvGraphicFramePr>
        <p:xfrm>
          <a:off x="6672064" y="1412776"/>
          <a:ext cx="525213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988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Asociaciones Civiles </a:t>
            </a:r>
            <a:r>
              <a:rPr lang="es-ES" b="1" noProof="1">
                <a:solidFill>
                  <a:schemeClr val="bg1"/>
                </a:solidFill>
              </a:rPr>
              <a:t>                                                                                            </a:t>
            </a:r>
            <a:r>
              <a:rPr lang="es-ES" b="1" noProof="1"/>
              <a:t>Promedio  Asociaciones Civiles </a:t>
            </a:r>
            <a:r>
              <a:rPr lang="es-ES" b="1" noProof="1" smtClean="0"/>
              <a:t>84%</a:t>
            </a:r>
            <a:r>
              <a:rPr lang="es-ES" b="1" noProof="1"/>
              <a:t/>
            </a:r>
            <a:br>
              <a:rPr lang="es-ES" b="1" noProof="1"/>
            </a:br>
            <a:r>
              <a:rPr lang="es-ES" sz="1200" noProof="1"/>
              <a:t>   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848770"/>
              </p:ext>
            </p:extLst>
          </p:nvPr>
        </p:nvGraphicFramePr>
        <p:xfrm>
          <a:off x="623392" y="1556792"/>
          <a:ext cx="4206241" cy="317025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Arocena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Artesénica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Cluster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93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CRIT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59811929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Teatro Nazas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830043247"/>
              </p:ext>
            </p:extLst>
          </p:nvPr>
        </p:nvGraphicFramePr>
        <p:xfrm>
          <a:off x="5591944" y="1556792"/>
          <a:ext cx="5648176" cy="3069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510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51784" y="0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/>
              <a:t>Promedios Generales</a:t>
            </a:r>
            <a:endParaRPr lang="es-MX" sz="4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337857"/>
              </p:ext>
            </p:extLst>
          </p:nvPr>
        </p:nvGraphicFramePr>
        <p:xfrm>
          <a:off x="1127448" y="1268760"/>
          <a:ext cx="4397061" cy="370498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28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1°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Legislativo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Judicial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99.72%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Ejecutivo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98.42%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Descentralizado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97.68%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Universidades y Centros Educativos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95.29%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88.11%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575165"/>
              </p:ext>
            </p:extLst>
          </p:nvPr>
        </p:nvGraphicFramePr>
        <p:xfrm>
          <a:off x="6651212" y="1268761"/>
          <a:ext cx="4485347" cy="381390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502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5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55682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1°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509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Organismos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Autónomos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98.72%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970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Políticos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87.91%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201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Municipales de Agua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91.49%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201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Paramunicipales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95.67%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970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60.10</a:t>
                      </a: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 </a:t>
                      </a:r>
                      <a:r>
                        <a:rPr lang="es-MX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970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Asociaciones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Civiles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86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91344" y="836712"/>
            <a:ext cx="117324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El Instituto Coahuilense de Acceso a la Información Pública a través de la Dirección de Cumplimiento y Responsabilidades revisa las páginas de los sujetos obligados trimestralmente.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Los sujetos obligados cuentan con cinco días hábiles a partir del termino del trimestre a evaluar para actualizar y retroalimentar sus portales de internet.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La información considerada en la evaluaciones corresponden a lo establecido en el capítulo tercero de la Ley de Acceso a la Información Pública para el Estado de Coahuila de Zaragoza.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Se califican en porcentaje del 0 al 100 asignando dos puntos si la información esta completa y actualizada (verde), un punto si la información esta desactualizada o incompleta (amarillo) y cero puntos si la información no esta publicada (rojo).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5926" r="54630" b="52963"/>
          <a:stretch/>
        </p:blipFill>
        <p:spPr>
          <a:xfrm>
            <a:off x="10344472" y="3933056"/>
            <a:ext cx="1994076" cy="245936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439472" y="-99392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/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220622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1113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Poder Legislativo</a:t>
            </a:r>
            <a:endParaRPr lang="es-MX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166441076"/>
              </p:ext>
            </p:extLst>
          </p:nvPr>
        </p:nvGraphicFramePr>
        <p:xfrm>
          <a:off x="5879976" y="1412776"/>
          <a:ext cx="5819091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029778"/>
              </p:ext>
            </p:extLst>
          </p:nvPr>
        </p:nvGraphicFramePr>
        <p:xfrm>
          <a:off x="119336" y="2420888"/>
          <a:ext cx="5242256" cy="153571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67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54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7364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1°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74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Auditoría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Superior del Estado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76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Congreso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del Estado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7104112" y="75663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Legislativo </a:t>
            </a:r>
            <a:r>
              <a:rPr lang="es-ES" sz="2400" b="1" noProof="1" smtClean="0"/>
              <a:t>100% </a:t>
            </a:r>
            <a:endParaRPr lang="es-MX" sz="2400" b="1" dirty="0"/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77110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1178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Poder Judicial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798338"/>
              </p:ext>
            </p:extLst>
          </p:nvPr>
        </p:nvGraphicFramePr>
        <p:xfrm>
          <a:off x="263352" y="2492896"/>
          <a:ext cx="4645285" cy="160486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284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6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9187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1°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2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Poder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Judicial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99.43%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2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Tribunal de Conciliación y Arbitraje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899987694"/>
              </p:ext>
            </p:extLst>
          </p:nvPr>
        </p:nvGraphicFramePr>
        <p:xfrm>
          <a:off x="5519936" y="1628800"/>
          <a:ext cx="6264696" cy="4248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7752184" y="153888"/>
            <a:ext cx="477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</a:t>
            </a:r>
            <a:r>
              <a:rPr lang="es-ES" sz="2400" b="1" noProof="1" smtClean="0"/>
              <a:t>Judicial 99.72% 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6137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7328" y="0"/>
            <a:ext cx="1065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</a:t>
            </a:r>
            <a:r>
              <a:rPr lang="es-ES" sz="2400" b="1" noProof="1"/>
              <a:t>Promedio Ejecutivo </a:t>
            </a:r>
            <a:r>
              <a:rPr lang="es-ES" sz="2400" b="1" noProof="1" smtClean="0"/>
              <a:t>98.42% </a:t>
            </a:r>
            <a:endParaRPr lang="es-MX" sz="24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383453"/>
              </p:ext>
            </p:extLst>
          </p:nvPr>
        </p:nvGraphicFramePr>
        <p:xfrm>
          <a:off x="335360" y="980729"/>
          <a:ext cx="4608512" cy="450142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5043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369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Despacho del Titular de Ejecutivo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para los Trabajadores del Estado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Secetaría de Seguridad Pública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Cultura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Desarrollo Rural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Economía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18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Educación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336907202"/>
              </p:ext>
            </p:extLst>
          </p:nvPr>
        </p:nvGraphicFramePr>
        <p:xfrm>
          <a:off x="5447928" y="1196752"/>
          <a:ext cx="612068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284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230" y="0"/>
            <a:ext cx="1144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    </a:t>
            </a:r>
            <a:r>
              <a:rPr lang="es-ES" sz="2400" b="1" noProof="1"/>
              <a:t>Promedio Ejecutivo </a:t>
            </a:r>
            <a:r>
              <a:rPr lang="es-ES" sz="2400" b="1" noProof="1" smtClean="0"/>
              <a:t>98.42%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676369"/>
              </p:ext>
            </p:extLst>
          </p:nvPr>
        </p:nvGraphicFramePr>
        <p:xfrm>
          <a:off x="479376" y="980728"/>
          <a:ext cx="5269490" cy="46889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8559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35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327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08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Finanzas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Fiscalización y Rendición de Cuentas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393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Gobierno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Inclusión y Desarrollo Social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Infraestructura, Desarrollo Urbano y Movilidad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Medio Ambiente.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Salud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188791"/>
              </p:ext>
            </p:extLst>
          </p:nvPr>
        </p:nvGraphicFramePr>
        <p:xfrm>
          <a:off x="6240016" y="1772817"/>
          <a:ext cx="5546459" cy="264761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1689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74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69472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938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Turismo y Desarrollo de Pueblos Mágicos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937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Vivienda y Ordenamiento Territorial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4078278300"/>
                  </a:ext>
                </a:extLst>
              </a:tr>
              <a:tr h="55937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del Trabajo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327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171400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</a:t>
            </a:r>
          </a:p>
          <a:p>
            <a:r>
              <a:rPr lang="es-ES" sz="2800" b="1" noProof="1">
                <a:solidFill>
                  <a:schemeClr val="bg1"/>
                </a:solidFill>
              </a:rPr>
              <a:t>Descentralizados</a:t>
            </a:r>
            <a:r>
              <a:rPr lang="es-ES" sz="2800" b="1" noProof="1"/>
              <a:t>     </a:t>
            </a:r>
            <a:r>
              <a:rPr lang="es-ES" sz="2800" b="1" noProof="1">
                <a:solidFill>
                  <a:schemeClr val="bg1"/>
                </a:solidFill>
              </a:rPr>
              <a:t>                                                   }}}}}}}}}}}}}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</a:t>
            </a:r>
            <a:r>
              <a:rPr lang="es-ES" sz="2000" b="1" noProof="1" smtClean="0"/>
              <a:t>Descentralizados 97.68%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322274"/>
              </p:ext>
            </p:extLst>
          </p:nvPr>
        </p:nvGraphicFramePr>
        <p:xfrm>
          <a:off x="335360" y="1090485"/>
          <a:ext cx="5040560" cy="457076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704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0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78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Fiscal General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Cultural Vito Alessio Robles.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de Empoderamiento y Justicia de la Mujer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Bachilleres de Coahuila (COBAC)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Educación Profesional Técnica del Estado de Coahuila (CONALEP)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Estudios Cientificos y Tecnologícos (CECYTEC)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de Busqueda del Estado de Coahuila de Zaragoza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78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Aguas y Saneamiento (CEAS)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428400270"/>
              </p:ext>
            </p:extLst>
          </p:nvPr>
        </p:nvGraphicFramePr>
        <p:xfrm>
          <a:off x="6096000" y="1340768"/>
          <a:ext cx="550416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038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225" y="-99392"/>
            <a:ext cx="116068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                                                     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  Descentralizados </a:t>
            </a:r>
            <a:r>
              <a:rPr lang="es-ES" sz="2000" b="1" noProof="1" smtClean="0"/>
              <a:t>97.68%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216130"/>
              </p:ext>
            </p:extLst>
          </p:nvPr>
        </p:nvGraphicFramePr>
        <p:xfrm>
          <a:off x="551384" y="1132425"/>
          <a:ext cx="5112568" cy="481009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14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17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Atención  Victimas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para la Regulación de la Tenencia de la Tierra Urbana y Rústica de Coahuila (Certturc)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Comisón Estatal de la Vivienda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Editorial del Estado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Estatal de Ciencia y Tecnología (COECYT)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Coordinación General de Comunicación e Imagen Institucional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Coahuilense de la infraestructura Física Educativa (ICIFED)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 Juventud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010284"/>
              </p:ext>
            </p:extLst>
          </p:nvPr>
        </p:nvGraphicFramePr>
        <p:xfrm>
          <a:off x="6290444" y="1132425"/>
          <a:ext cx="5328592" cy="478598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786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99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087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407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Mujeres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Personas Adultas Mayores (ICOPAM)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Becas y Créditos Educativos del Estado de Coahuila de Zaragoza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Capacitación para el Trabajo (ICATEC)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Desarrollo Docente, Investigación Evaluación Educativa (IDDIEE)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Pensiones Para los Trabajadores al Servicio del Estado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Servicios, Rehabilitación y Educación Especial e Integral del Estado de Coahuila (ISSREEI)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 Educación para Adultos (IEEA)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60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22979</TotalTime>
  <Words>1549</Words>
  <Application>Microsoft Office PowerPoint</Application>
  <PresentationFormat>Panorámica</PresentationFormat>
  <Paragraphs>508</Paragraphs>
  <Slides>24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굴림</vt:lpstr>
      <vt:lpstr>Wingdings 3</vt:lpstr>
      <vt:lpstr>Tema de Office</vt:lpstr>
      <vt:lpstr>Diagnóstico de Cumplimiento de la   Información Pública de Oficio.  1° Trimestre 2022.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Icai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vv28</dc:creator>
  <cp:lastModifiedBy>Ana Rodriguez</cp:lastModifiedBy>
  <cp:revision>929</cp:revision>
  <cp:lastPrinted>2016-11-03T16:29:35Z</cp:lastPrinted>
  <dcterms:created xsi:type="dcterms:W3CDTF">2015-03-28T20:05:05Z</dcterms:created>
  <dcterms:modified xsi:type="dcterms:W3CDTF">2022-07-07T18:28:03Z</dcterms:modified>
</cp:coreProperties>
</file>